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542" r:id="rId2"/>
    <p:sldId id="576" r:id="rId3"/>
    <p:sldId id="725" r:id="rId4"/>
    <p:sldId id="726" r:id="rId5"/>
    <p:sldId id="727" r:id="rId6"/>
    <p:sldId id="728" r:id="rId7"/>
    <p:sldId id="673" r:id="rId8"/>
    <p:sldId id="553" r:id="rId9"/>
    <p:sldId id="552" r:id="rId10"/>
    <p:sldId id="544" r:id="rId11"/>
    <p:sldId id="545" r:id="rId12"/>
    <p:sldId id="546" r:id="rId13"/>
    <p:sldId id="547" r:id="rId14"/>
    <p:sldId id="729" r:id="rId15"/>
    <p:sldId id="730" r:id="rId16"/>
    <p:sldId id="733" r:id="rId17"/>
    <p:sldId id="734" r:id="rId18"/>
    <p:sldId id="731" r:id="rId19"/>
    <p:sldId id="717" r:id="rId20"/>
    <p:sldId id="691" r:id="rId21"/>
    <p:sldId id="409" r:id="rId22"/>
    <p:sldId id="505" r:id="rId23"/>
    <p:sldId id="493" r:id="rId24"/>
    <p:sldId id="687" r:id="rId25"/>
    <p:sldId id="499" r:id="rId26"/>
    <p:sldId id="701" r:id="rId27"/>
    <p:sldId id="627" r:id="rId28"/>
    <p:sldId id="747" r:id="rId29"/>
    <p:sldId id="748" r:id="rId30"/>
    <p:sldId id="630" r:id="rId31"/>
    <p:sldId id="643" r:id="rId32"/>
    <p:sldId id="702" r:id="rId33"/>
    <p:sldId id="639" r:id="rId34"/>
    <p:sldId id="534" r:id="rId35"/>
    <p:sldId id="700" r:id="rId36"/>
    <p:sldId id="694" r:id="rId37"/>
    <p:sldId id="695" r:id="rId38"/>
    <p:sldId id="696" r:id="rId39"/>
    <p:sldId id="697" r:id="rId40"/>
    <p:sldId id="698" r:id="rId41"/>
    <p:sldId id="699" r:id="rId42"/>
    <p:sldId id="69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A81"/>
    <a:srgbClr val="A0B7E9"/>
    <a:srgbClr val="161920"/>
    <a:srgbClr val="0E1730"/>
    <a:srgbClr val="CA265B"/>
    <a:srgbClr val="3AB68A"/>
    <a:srgbClr val="7B8BB3"/>
    <a:srgbClr val="137CF8"/>
    <a:srgbClr val="5DDDA6"/>
    <a:srgbClr val="C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78" d="100"/>
          <a:sy n="78" d="100"/>
        </p:scale>
        <p:origin x="-2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7.emf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emf"/><Relationship Id="rId8" Type="http://schemas.openxmlformats.org/officeDocument/2006/relationships/image" Target="../media/image47.png"/><Relationship Id="rId9" Type="http://schemas.openxmlformats.org/officeDocument/2006/relationships/image" Target="../media/image48.emf"/><Relationship Id="rId10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5.jpeg"/><Relationship Id="rId6" Type="http://schemas.openxmlformats.org/officeDocument/2006/relationships/image" Target="../media/image56.jpeg"/><Relationship Id="rId7" Type="http://schemas.openxmlformats.org/officeDocument/2006/relationships/image" Target="../media/image57.png"/><Relationship Id="rId8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19.pn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pn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57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and know why it works</a:t>
            </a:r>
            <a:endParaRPr lang="en-US" sz="24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1074421"/>
            <a:ext cx="9144000" cy="1198589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Let Your Cores Run Wild!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 smtClean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Step1:</a:t>
            </a:r>
            <a:br>
              <a:rPr lang="en-US" sz="2500" dirty="0" smtClean="0">
                <a:latin typeface="Gill Sans Light"/>
                <a:cs typeface="Gill Sans Light"/>
              </a:rPr>
            </a:br>
            <a:r>
              <a:rPr lang="en-US" sz="2500" dirty="0" smtClean="0">
                <a:latin typeface="Gill Sans Light"/>
                <a:cs typeface="Gill Sans Light"/>
              </a:rPr>
              <a:t>Pick random data point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2" name="Picture 41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48" name="Picture 47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49" name="Picture 48" descr="1412613364603_wps_17_SANTA_MONICA_CA_AUGUST_04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0" name="Picture 49" descr="sf-cat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2" name="Picture 51" descr="716974.jpg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0" name="Picture 59" descr="yFEyUdBQw9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cxnSp>
          <p:nvCxnSpPr>
            <p:cNvPr id="61" name="Straight Connector 60"/>
            <p:cNvCxnSpPr>
              <a:endCxn id="81" idx="3"/>
            </p:cNvCxnSpPr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</p:grpSp>
      <p:sp>
        <p:nvSpPr>
          <p:cNvPr id="34" name="Oval 33"/>
          <p:cNvSpPr/>
          <p:nvPr/>
        </p:nvSpPr>
        <p:spPr>
          <a:xfrm>
            <a:off x="3031010" y="3265185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46" name="TextBox 45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Sample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13" y="3230044"/>
              <a:ext cx="297269" cy="217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23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stCxn id="46" idx="6"/>
            <a:endCxn id="54" idx="1"/>
          </p:cNvCxnSpPr>
          <p:nvPr/>
        </p:nvCxnSpPr>
        <p:spPr>
          <a:xfrm flipV="1">
            <a:off x="3319568" y="2546682"/>
            <a:ext cx="233723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6" idx="6"/>
            <a:endCxn id="90" idx="1"/>
          </p:cNvCxnSpPr>
          <p:nvPr/>
        </p:nvCxnSpPr>
        <p:spPr>
          <a:xfrm>
            <a:off x="3319568" y="3397002"/>
            <a:ext cx="233723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6" idx="6"/>
            <a:endCxn id="58" idx="1"/>
          </p:cNvCxnSpPr>
          <p:nvPr/>
        </p:nvCxnSpPr>
        <p:spPr>
          <a:xfrm>
            <a:off x="3319568" y="3397002"/>
            <a:ext cx="233723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 2: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Read Variables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51" name="TextBox 50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Read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119" y="3251336"/>
              <a:ext cx="170145" cy="152235"/>
            </a:xfrm>
            <a:prstGeom prst="rect">
              <a:avLst/>
            </a:prstGeom>
          </p:spPr>
        </p:pic>
      </p:grpSp>
      <p:pic>
        <p:nvPicPr>
          <p:cNvPr id="68" name="Picture 67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 descr="1412613364603_wps_17_SANTA_MONICA_CA_AUGUST_04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0" name="Picture 69" descr="sf-cat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2" name="Picture 71" descr="716974.jp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3" name="Picture 72" descr="yFEyUdBQw9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4" name="Straight Connector 33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8" name="Picture 77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</p:spTree>
    <p:extLst>
      <p:ext uri="{BB962C8B-B14F-4D97-AF65-F5344CB8AC3E}">
        <p14:creationId xmlns:p14="http://schemas.microsoft.com/office/powerpoint/2010/main" val="260951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Step3: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Compute local </a:t>
            </a:r>
            <a:r>
              <a:rPr lang="en-US" sz="2500" dirty="0"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latin typeface="Gill Sans Light"/>
                <a:cs typeface="Gill Sans Light"/>
              </a:rPr>
              <a:t>unction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9" y="3932366"/>
            <a:ext cx="1056071" cy="31768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4813" y="305288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grad. of local loss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pic>
        <p:nvPicPr>
          <p:cNvPr id="51" name="Picture 50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52" name="Picture 51" descr="1412613364603_wps_17_SANTA_MONICA_CA_AUGUST_04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53" name="Picture 52" descr="sf-cat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1" name="Picture 60" descr="716974.jp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2" name="Picture 61" descr="yFEyUdBQw9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9" name="Straight Connector 38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</p:spTree>
    <p:extLst>
      <p:ext uri="{BB962C8B-B14F-4D97-AF65-F5344CB8AC3E}">
        <p14:creationId xmlns:p14="http://schemas.microsoft.com/office/powerpoint/2010/main" val="22683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5" name="Picture 64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7" name="Picture 66" descr="sf-ca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0" name="Picture 69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8" y="3740933"/>
            <a:ext cx="2307521" cy="261897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318567" y="2537923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18567" y="3388243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18567" y="3388243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Step4: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Update 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6298" y="305288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Update 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46" y="910406"/>
            <a:ext cx="9144000" cy="6026041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Different names and flavors</a:t>
            </a:r>
          </a:p>
          <a:p>
            <a:pPr algn="ctr"/>
            <a:endParaRPr lang="en-US" sz="2000" dirty="0" smtClean="0">
              <a:latin typeface="Gill Sans Light"/>
              <a:cs typeface="Gill Sans Light"/>
            </a:endParaRPr>
          </a:p>
          <a:p>
            <a:pPr algn="ctr"/>
            <a:r>
              <a:rPr lang="en-US" sz="3000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ML / Optimization / Statistics / EE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Perceptron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Incremental Gradient</a:t>
            </a:r>
          </a:p>
          <a:p>
            <a:pPr algn="ctr"/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Back Propagation (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NNs)</a:t>
            </a:r>
          </a:p>
          <a:p>
            <a:pPr algn="ctr"/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Oja’s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iteration (PCA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LMS Filter 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  <a:endParaRPr lang="en-US" sz="2800" b="1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Has been around for a while, </a:t>
            </a:r>
            <a:r>
              <a:rPr lang="en-US" sz="2800" b="1" i="1" dirty="0">
                <a:solidFill>
                  <a:srgbClr val="FFFFFF"/>
                </a:solidFill>
                <a:latin typeface="Gill Sans Light"/>
                <a:cs typeface="Gill Sans Light"/>
              </a:rPr>
              <a:t>f</a:t>
            </a:r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or good reasons: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Robust to noise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Simple to implement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Near-optimal learning performance 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Small computational foot-print</a:t>
            </a:r>
          </a:p>
          <a:p>
            <a:pPr marL="457200" indent="-457200" algn="ctr">
              <a:buFontTx/>
              <a:buChar char="-"/>
            </a:pPr>
            <a:r>
              <a:rPr lang="en-US" sz="2400" b="1" i="1" dirty="0">
                <a:solidFill>
                  <a:srgbClr val="FFFFFF"/>
                </a:solidFill>
                <a:latin typeface="Gill Sans Light"/>
                <a:cs typeface="Gill Sans Light"/>
              </a:rPr>
              <a:t>- Stable</a:t>
            </a:r>
          </a:p>
          <a:p>
            <a:pPr marL="457200" indent="-457200" algn="ctr">
              <a:buFontTx/>
              <a:buChar char="-"/>
            </a:pPr>
            <a:endParaRPr lang="en-US" sz="2500" b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96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67732"/>
            <a:ext cx="9144000" cy="67236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SGD can take </a:t>
            </a:r>
            <a:r>
              <a:rPr lang="en-US" sz="4000" dirty="0">
                <a:latin typeface="Gill Sans Light"/>
                <a:cs typeface="Gill Sans Light"/>
              </a:rPr>
              <a:t>1</a:t>
            </a:r>
            <a:r>
              <a:rPr lang="en-US" sz="4000" dirty="0" smtClean="0">
                <a:latin typeface="Gill Sans Light"/>
                <a:cs typeface="Gill Sans Light"/>
              </a:rPr>
              <a:t>00s </a:t>
            </a:r>
            <a:r>
              <a:rPr lang="en-US" sz="4000" dirty="0" err="1" smtClean="0">
                <a:latin typeface="Gill Sans Light"/>
                <a:cs typeface="Gill Sans Light"/>
              </a:rPr>
              <a:t>hrs</a:t>
            </a:r>
            <a:r>
              <a:rPr lang="en-US" sz="4000" dirty="0" smtClean="0">
                <a:latin typeface="Gill Sans Light"/>
                <a:cs typeface="Gill Sans Light"/>
              </a:rPr>
              <a:t> on large data sets 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Gill Sans Light"/>
                <a:cs typeface="Gill Sans Light"/>
              </a:rPr>
              <a:t>[Dean et al, Google Brain]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500" dirty="0" smtClean="0">
              <a:latin typeface="Gill Sans Light"/>
              <a:cs typeface="Gill Sans Light"/>
            </a:endParaRPr>
          </a:p>
          <a:p>
            <a:pPr algn="ctr"/>
            <a:endParaRPr lang="en-US" sz="5500" dirty="0" smtClean="0">
              <a:latin typeface="Gill Sans Light"/>
              <a:cs typeface="Gill Sans Light"/>
            </a:endParaRPr>
          </a:p>
          <a:p>
            <a:pPr algn="ctr"/>
            <a:r>
              <a:rPr lang="en-US" sz="5500" dirty="0" smtClean="0">
                <a:latin typeface="Gill Sans Light"/>
                <a:cs typeface="Gill Sans Light"/>
              </a:rPr>
              <a:t>Goal:</a:t>
            </a:r>
          </a:p>
          <a:p>
            <a:pPr algn="ctr"/>
            <a:r>
              <a:rPr lang="en-US" sz="5500" b="1" i="1" dirty="0" smtClean="0">
                <a:latin typeface="Gill Sans Light"/>
                <a:cs typeface="Gill Sans Light"/>
              </a:rPr>
              <a:t>Parallelize this</a:t>
            </a:r>
          </a:p>
        </p:txBody>
      </p:sp>
    </p:spTree>
    <p:extLst>
      <p:ext uri="{BB962C8B-B14F-4D97-AF65-F5344CB8AC3E}">
        <p14:creationId xmlns:p14="http://schemas.microsoft.com/office/powerpoint/2010/main" val="7833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Gill Sans Light"/>
                <a:cs typeface="Gill Sans Light"/>
              </a:rPr>
              <a:t>Scaling Up SGD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1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Platforms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830028"/>
            <a:ext cx="9181480" cy="40885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Parallel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480" y="1238885"/>
            <a:ext cx="3287611" cy="1726678"/>
            <a:chOff x="37480" y="1238885"/>
            <a:chExt cx="3287611" cy="1726678"/>
          </a:xfrm>
        </p:grpSpPr>
        <p:sp>
          <p:nvSpPr>
            <p:cNvPr id="16" name="Rectangle 15"/>
            <p:cNvSpPr/>
            <p:nvPr/>
          </p:nvSpPr>
          <p:spPr>
            <a:xfrm>
              <a:off x="37480" y="1238885"/>
              <a:ext cx="328761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b="1" dirty="0" smtClean="0">
                  <a:latin typeface="Gill Sans Light"/>
                  <a:cs typeface="Gill Sans Light"/>
                </a:rPr>
                <a:t>Single machine, multicore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2784" t="29048" r="-610" b="53876"/>
            <a:stretch/>
          </p:blipFill>
          <p:spPr>
            <a:xfrm>
              <a:off x="285006" y="2364339"/>
              <a:ext cx="2461225" cy="60122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91332" y="1239587"/>
            <a:ext cx="3312841" cy="2681950"/>
            <a:chOff x="5191332" y="1239587"/>
            <a:chExt cx="3312841" cy="2681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1332" y="1655085"/>
              <a:ext cx="3312841" cy="226645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06141" y="1239587"/>
              <a:ext cx="2330292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b="1" dirty="0" smtClean="0">
                  <a:latin typeface="Gill Sans Light"/>
                  <a:cs typeface="Gill Sans Light"/>
                </a:rPr>
                <a:t>Multi-socket NUMA</a:t>
              </a:r>
              <a:endParaRPr lang="en-US" sz="2100" b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-23209" y="3974058"/>
            <a:ext cx="9181480" cy="40885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Distributed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hdfs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47" y="4397184"/>
            <a:ext cx="2851297" cy="247508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-23209" y="719680"/>
            <a:ext cx="9181480" cy="6138319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Distributed Data-centers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15" y="1736635"/>
            <a:ext cx="6683718" cy="4773589"/>
            <a:chOff x="1452715" y="1736635"/>
            <a:chExt cx="6683718" cy="4773589"/>
          </a:xfrm>
        </p:grpSpPr>
        <p:pic>
          <p:nvPicPr>
            <p:cNvPr id="24" name="Picture 23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715" y="4252138"/>
              <a:ext cx="1647922" cy="1430488"/>
            </a:xfrm>
            <a:prstGeom prst="rect">
              <a:avLst/>
            </a:prstGeom>
          </p:spPr>
        </p:pic>
        <p:pic>
          <p:nvPicPr>
            <p:cNvPr id="29" name="Picture 28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067" y="1736635"/>
              <a:ext cx="1647922" cy="1430488"/>
            </a:xfrm>
            <a:prstGeom prst="rect">
              <a:avLst/>
            </a:prstGeom>
          </p:spPr>
        </p:pic>
        <p:pic>
          <p:nvPicPr>
            <p:cNvPr id="30" name="Picture 29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511" y="4252138"/>
              <a:ext cx="1647922" cy="1430488"/>
            </a:xfrm>
            <a:prstGeom prst="rect">
              <a:avLst/>
            </a:prstGeom>
          </p:spPr>
        </p:pic>
        <p:pic>
          <p:nvPicPr>
            <p:cNvPr id="31" name="Picture 30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76" y="1736635"/>
              <a:ext cx="1647922" cy="1430488"/>
            </a:xfrm>
            <a:prstGeom prst="rect">
              <a:avLst/>
            </a:prstGeom>
          </p:spPr>
        </p:pic>
        <p:pic>
          <p:nvPicPr>
            <p:cNvPr id="32" name="Picture 31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145" y="5079736"/>
              <a:ext cx="1647922" cy="1430488"/>
            </a:xfrm>
            <a:prstGeom prst="rect">
              <a:avLst/>
            </a:prstGeom>
          </p:spPr>
        </p:pic>
        <p:cxnSp>
          <p:nvCxnSpPr>
            <p:cNvPr id="8" name="Straight Connector 7"/>
            <p:cNvCxnSpPr>
              <a:stCxn id="31" idx="3"/>
              <a:endCxn id="29" idx="1"/>
            </p:cNvCxnSpPr>
            <p:nvPr/>
          </p:nvCxnSpPr>
          <p:spPr>
            <a:xfrm>
              <a:off x="3924598" y="2451879"/>
              <a:ext cx="1742469" cy="0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4" idx="3"/>
              <a:endCxn id="29" idx="1"/>
            </p:cNvCxnSpPr>
            <p:nvPr/>
          </p:nvCxnSpPr>
          <p:spPr>
            <a:xfrm flipV="1">
              <a:off x="3100637" y="2451879"/>
              <a:ext cx="2566430" cy="251550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0"/>
            </p:cNvCxnSpPr>
            <p:nvPr/>
          </p:nvCxnSpPr>
          <p:spPr>
            <a:xfrm>
              <a:off x="3100637" y="3167123"/>
              <a:ext cx="1742469" cy="191261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0" idx="0"/>
              <a:endCxn id="29" idx="2"/>
            </p:cNvCxnSpPr>
            <p:nvPr/>
          </p:nvCxnSpPr>
          <p:spPr>
            <a:xfrm flipH="1" flipV="1">
              <a:off x="6491028" y="3167123"/>
              <a:ext cx="821444" cy="1085015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4" idx="0"/>
            </p:cNvCxnSpPr>
            <p:nvPr/>
          </p:nvCxnSpPr>
          <p:spPr>
            <a:xfrm flipV="1">
              <a:off x="2276676" y="3167124"/>
              <a:ext cx="823962" cy="1085014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31" idx="3"/>
            </p:cNvCxnSpPr>
            <p:nvPr/>
          </p:nvCxnSpPr>
          <p:spPr>
            <a:xfrm flipH="1" flipV="1">
              <a:off x="3924598" y="2451879"/>
              <a:ext cx="2563913" cy="2385285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2" idx="0"/>
              <a:endCxn id="29" idx="2"/>
            </p:cNvCxnSpPr>
            <p:nvPr/>
          </p:nvCxnSpPr>
          <p:spPr>
            <a:xfrm flipV="1">
              <a:off x="4843106" y="3167123"/>
              <a:ext cx="1647922" cy="191261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860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6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31091" y="152643"/>
            <a:ext cx="8281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How to Parallelize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496" y="980728"/>
            <a:ext cx="9054407" cy="470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Parallelize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c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omputation of 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one update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computing              cheap (even for deep nets) [ O(d) ] 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 Updates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8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is inherently serial….</a:t>
            </a:r>
          </a:p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37" y="2632701"/>
            <a:ext cx="1161506" cy="401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0027" y="5570894"/>
            <a:ext cx="7551736" cy="8528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Light"/>
                <a:cs typeface="Gill Sans Light"/>
              </a:rPr>
              <a:t>Q: Can we parallelize inherently serial algorithms?</a:t>
            </a:r>
            <a:endParaRPr lang="en-US" sz="2800" b="1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910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on sparse functions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23" y="2895149"/>
            <a:ext cx="897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</a:p>
          <a:p>
            <a:r>
              <a:rPr lang="en-US" sz="2500" b="1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500" b="1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Hyperedge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= the subset of variables that 	    depends on</a:t>
            </a:r>
          </a:p>
          <a:p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unction-variable 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5" y="4134314"/>
            <a:ext cx="6050010" cy="272368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8" y="1582828"/>
            <a:ext cx="3390900" cy="1016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5" y="3455091"/>
            <a:ext cx="171450" cy="19431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4" y="3371491"/>
            <a:ext cx="294640" cy="345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9003" y="4568236"/>
            <a:ext cx="3698001" cy="1938992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Matrix Fact./Comp.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 cuts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Graph/text Classification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Topic Modeling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Dropout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7328974" cy="6186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and Convergence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Rates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!: </a:t>
            </a:r>
          </a:p>
          <a:p>
            <a:pPr lvl="1"/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and Lock-free SGD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Challenges in analysis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overcome them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far can </a:t>
            </a:r>
            <a:r>
              <a:rPr lang="en-US" sz="3600" dirty="0" err="1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ogwild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go?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5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6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1478" y="4583881"/>
            <a:ext cx="3146051" cy="630646"/>
            <a:chOff x="321478" y="4612419"/>
            <a:chExt cx="3146051" cy="63064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4612419"/>
              <a:ext cx="630646" cy="630646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4777405"/>
              <a:ext cx="2429779" cy="300675"/>
            </a:xfrm>
            <a:prstGeom prst="rect">
              <a:avLst/>
            </a:prstGeom>
          </p:spPr>
        </p:pic>
      </p:grp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317577" y="5839304"/>
            <a:ext cx="5395319" cy="781569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No conflict =&gt;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2 parallel iterations = 2 serial iterations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30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6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1478" y="4583881"/>
            <a:ext cx="3146051" cy="630646"/>
            <a:chOff x="321478" y="4612419"/>
            <a:chExt cx="3146051" cy="63064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4612419"/>
              <a:ext cx="630646" cy="630646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4777405"/>
              <a:ext cx="2429779" cy="300675"/>
            </a:xfrm>
            <a:prstGeom prst="rect">
              <a:avLst/>
            </a:prstGeom>
          </p:spPr>
        </p:pic>
      </p:grp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48267" y="5839304"/>
            <a:ext cx="4270319" cy="781569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No conflict =&gt; Speedup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82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D33072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02118" y="2126572"/>
            <a:ext cx="206846" cy="411139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2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31168" y="2558879"/>
            <a:ext cx="3103856" cy="630646"/>
            <a:chOff x="331168" y="2558879"/>
            <a:chExt cx="3103856" cy="63064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168" y="2558879"/>
              <a:ext cx="630646" cy="630646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64" y="2723834"/>
              <a:ext cx="2397760" cy="300736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6425793" y="1769847"/>
            <a:ext cx="2022507" cy="446276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o</a:t>
            </a:r>
            <a:r>
              <a:rPr lang="en-US" sz="2300" b="1" dirty="0" smtClean="0">
                <a:latin typeface="Gill Sans Light"/>
                <a:cs typeface="Gill Sans Light"/>
              </a:rPr>
              <a:t>ops, conflicts</a:t>
            </a:r>
            <a:endParaRPr lang="en-US" sz="2300" b="1" dirty="0">
              <a:latin typeface="Gill Sans Light"/>
              <a:cs typeface="Gill Sans Light"/>
            </a:endParaRPr>
          </a:p>
        </p:txBody>
      </p:sp>
      <p:cxnSp>
        <p:nvCxnSpPr>
          <p:cNvPr id="7" name="Curved Connector 6"/>
          <p:cNvCxnSpPr>
            <a:stCxn id="62" idx="0"/>
            <a:endCxn id="38" idx="0"/>
          </p:cNvCxnSpPr>
          <p:nvPr/>
        </p:nvCxnSpPr>
        <p:spPr>
          <a:xfrm rot="16200000" flipH="1" flipV="1">
            <a:off x="6442931" y="1132456"/>
            <a:ext cx="356725" cy="1631506"/>
          </a:xfrm>
          <a:prstGeom prst="curvedConnector3">
            <a:avLst>
              <a:gd name="adj1" fmla="val -64083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928746" y="5465759"/>
            <a:ext cx="7683440" cy="1283468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should we do for conflicts?</a:t>
            </a:r>
          </a:p>
          <a:p>
            <a:pPr lvl="4"/>
            <a:r>
              <a:rPr lang="en-US" sz="24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Approach </a:t>
            </a:r>
            <a:r>
              <a:rPr lang="en-US" sz="2400" u="sng" dirty="0">
                <a:solidFill>
                  <a:srgbClr val="FFFFFF"/>
                </a:solidFill>
                <a:latin typeface="Gill Sans Light"/>
                <a:cs typeface="Gill Sans Light"/>
              </a:rPr>
              <a:t>1:</a:t>
            </a:r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Coordinate or Lock 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lvl="4"/>
            <a:r>
              <a:rPr lang="en-US" sz="2400" u="sng" dirty="0">
                <a:solidFill>
                  <a:srgbClr val="FFFFFF"/>
                </a:solidFill>
                <a:latin typeface="Gill Sans Light"/>
                <a:cs typeface="Gill Sans Light"/>
              </a:rPr>
              <a:t>Approach 2:</a:t>
            </a:r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Don’t Care (Lock-free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Async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.)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38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62" grpId="1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Prior (2011) Work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Shape 44"/>
          <p:cNvSpPr txBox="1">
            <a:spLocks/>
          </p:cNvSpPr>
          <p:nvPr/>
        </p:nvSpPr>
        <p:spPr>
          <a:xfrm>
            <a:off x="669727" y="1134189"/>
            <a:ext cx="7804547" cy="4420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Long line of theoretical work since the 60s 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Chazan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Miranker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1969]</a:t>
            </a: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Foundational work on Asynchronous Optimization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Master/Worker model</a:t>
            </a: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Tsitsiklis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Bertsekas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1986, 1989]</a:t>
            </a: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Recent hardware/software advances renewed the interest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Round-robin approach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Langford,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Smola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2009]</a:t>
            </a:r>
            <a:b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Average Runs 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al., 2009], </a:t>
            </a:r>
            <a:b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Average Gradients 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Duchi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Dekel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 2010]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80" y="5597674"/>
            <a:ext cx="9144000" cy="982542"/>
          </a:xfrm>
          <a:prstGeom prst="rect">
            <a:avLst/>
          </a:prstGeom>
          <a:solidFill>
            <a:srgbClr val="373659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latin typeface="Gill Sans Light"/>
                <a:cs typeface="Gill Sans Light"/>
              </a:rPr>
              <a:t>Issue: </a:t>
            </a:r>
            <a:r>
              <a:rPr lang="en-US" sz="3600" dirty="0" smtClean="0">
                <a:latin typeface="Gill Sans Light"/>
                <a:cs typeface="Gill Sans Light"/>
              </a:rPr>
              <a:t>Synchronization and comm. overheads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480" y="4423131"/>
            <a:ext cx="9144000" cy="1059103"/>
          </a:xfrm>
          <a:prstGeom prst="rect">
            <a:avLst/>
          </a:prstGeom>
          <a:solidFill>
            <a:srgbClr val="373659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Many based on “Coordinate” or “Lock” approach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704" y="4546322"/>
            <a:ext cx="653727" cy="945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0415" y="5261996"/>
            <a:ext cx="6061124" cy="646331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Why Coordinate or Lock?</a:t>
            </a:r>
          </a:p>
        </p:txBody>
      </p:sp>
    </p:spTree>
    <p:extLst>
      <p:ext uri="{BB962C8B-B14F-4D97-AF65-F5344CB8AC3E}">
        <p14:creationId xmlns:p14="http://schemas.microsoft.com/office/powerpoint/2010/main" val="72719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case against Synchronization</a:t>
            </a:r>
            <a:endParaRPr lang="en-US" sz="20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91846" y="5094832"/>
            <a:ext cx="8436693" cy="1272148"/>
            <a:chOff x="91846" y="5094832"/>
            <a:chExt cx="8436693" cy="127214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1411676" y="5094832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422742" y="5666622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11676" y="5272234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422742" y="6061010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846" y="5208871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CPU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1846" y="5603260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1846" y="5997648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3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49911" y="5666625"/>
              <a:ext cx="857434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26061" y="5272234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89524" y="6061013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086658" y="5666622"/>
              <a:ext cx="1243769" cy="242611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17450" y="5272234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37457" y="6061013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3844" y="1584250"/>
            <a:ext cx="8521353" cy="1892705"/>
            <a:chOff x="63844" y="1584250"/>
            <a:chExt cx="8521353" cy="1892705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1383674" y="1999748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394740" y="2571538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83674" y="2177150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94740" y="2965926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83674" y="1584250"/>
              <a:ext cx="10282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latin typeface="Gill Sans Light"/>
                  <a:cs typeface="Gill Sans Light"/>
                </a:rPr>
                <a:t>timeline</a:t>
              </a:r>
              <a:endParaRPr lang="en-US" sz="2100" dirty="0">
                <a:latin typeface="Gill Sans Light"/>
                <a:cs typeface="Gill Sans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844" y="2113787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CPU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844" y="2508176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844" y="2902564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3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cxnSp>
          <p:nvCxnSpPr>
            <p:cNvPr id="41" name="Straight Connector 40"/>
            <p:cNvCxnSpPr>
              <a:endCxn id="65" idx="2"/>
            </p:cNvCxnSpPr>
            <p:nvPr/>
          </p:nvCxnSpPr>
          <p:spPr>
            <a:xfrm>
              <a:off x="3283415" y="1584250"/>
              <a:ext cx="0" cy="18927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528301" y="2571538"/>
              <a:ext cx="857434" cy="259544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17235" y="2177150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8301" y="2982862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endCxn id="66" idx="2"/>
            </p:cNvCxnSpPr>
            <p:nvPr/>
          </p:nvCxnSpPr>
          <p:spPr>
            <a:xfrm>
              <a:off x="5953841" y="1584250"/>
              <a:ext cx="0" cy="18892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192215" y="2571538"/>
              <a:ext cx="1568636" cy="259543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81150" y="2177150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92214" y="2982862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140123" y="1726045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10549" y="1722623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7480" y="4323208"/>
            <a:ext cx="9106520" cy="46166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 World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06196" y="1032733"/>
            <a:ext cx="2022507" cy="40011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overheads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22952" y="3745045"/>
            <a:ext cx="2022507" cy="40011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stragglers</a:t>
            </a:r>
            <a:endParaRPr lang="en-US" sz="2000" dirty="0">
              <a:latin typeface="Gill Sans Light"/>
              <a:cs typeface="Gill Sans Light"/>
            </a:endParaRPr>
          </a:p>
        </p:txBody>
      </p:sp>
      <p:cxnSp>
        <p:nvCxnSpPr>
          <p:cNvPr id="72" name="Curved Connector 71"/>
          <p:cNvCxnSpPr>
            <a:stCxn id="71" idx="0"/>
            <a:endCxn id="48" idx="2"/>
          </p:cNvCxnSpPr>
          <p:nvPr/>
        </p:nvCxnSpPr>
        <p:spPr>
          <a:xfrm rot="5400000" flipH="1" flipV="1">
            <a:off x="6801669" y="3158008"/>
            <a:ext cx="519575" cy="654500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71" idx="0"/>
            <a:endCxn id="25" idx="2"/>
          </p:cNvCxnSpPr>
          <p:nvPr/>
        </p:nvCxnSpPr>
        <p:spPr>
          <a:xfrm rot="16200000" flipV="1">
            <a:off x="4014204" y="1025042"/>
            <a:ext cx="930899" cy="450910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71" idx="0"/>
            <a:endCxn id="43" idx="2"/>
          </p:cNvCxnSpPr>
          <p:nvPr/>
        </p:nvCxnSpPr>
        <p:spPr>
          <a:xfrm rot="16200000" flipV="1">
            <a:off x="5018869" y="2029707"/>
            <a:ext cx="1325288" cy="210538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/>
          <p:nvPr/>
        </p:nvCxnSpPr>
        <p:spPr>
          <a:xfrm rot="5400000">
            <a:off x="3803832" y="912427"/>
            <a:ext cx="293202" cy="1334035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/>
          <p:nvPr/>
        </p:nvCxnSpPr>
        <p:spPr>
          <a:xfrm rot="16200000" flipH="1">
            <a:off x="5140755" y="909537"/>
            <a:ext cx="289780" cy="1336391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833801" y="5466567"/>
            <a:ext cx="1666736" cy="40011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Faster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833801" y="6013037"/>
            <a:ext cx="1666736" cy="70788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Easier to Implement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18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 animBg="1"/>
      <p:bldP spid="71" grpId="0" animBg="1"/>
      <p:bldP spid="100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63" y="5109833"/>
            <a:ext cx="9115275" cy="1569660"/>
            <a:chOff x="14363" y="5109833"/>
            <a:chExt cx="9115275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9" y="5685614"/>
              <a:ext cx="1276467" cy="874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045" y="5728904"/>
              <a:ext cx="1801554" cy="6620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363" y="5109833"/>
              <a:ext cx="9115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Impact</a:t>
              </a:r>
            </a:p>
            <a:p>
              <a:pPr algn="ctr"/>
              <a:endParaRPr lang="en-US" sz="2400" b="1" u="sng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             Downpour SGD,                      Project Adam</a:t>
              </a:r>
              <a:r>
                <a:rPr lang="en-US" sz="2400" i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use HOGWILD!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Renewed interest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on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async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. optimization</a:t>
              </a:r>
              <a:endParaRPr lang="en-US" sz="2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578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45" r="-1432"/>
          <a:stretch/>
        </p:blipFill>
        <p:spPr>
          <a:xfrm>
            <a:off x="4488445" y="1136588"/>
            <a:ext cx="2077573" cy="919286"/>
          </a:xfrm>
          <a:prstGeom prst="rect">
            <a:avLst/>
          </a:prstGeom>
        </p:spPr>
      </p:pic>
      <p:pic>
        <p:nvPicPr>
          <p:cNvPr id="4" name="Picture 3" descr="brecht-mini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3492775" y="1136588"/>
            <a:ext cx="780068" cy="928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46" y="613642"/>
            <a:ext cx="6537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“Run parallel lock-free SGD without synchronization”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597714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30418" t="6744" r="27705" b="52765"/>
          <a:stretch/>
        </p:blipFill>
        <p:spPr>
          <a:xfrm>
            <a:off x="2517910" y="1136589"/>
            <a:ext cx="759262" cy="9192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06563" y="1992779"/>
            <a:ext cx="581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Niu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4217" y="1992779"/>
            <a:ext cx="73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Recht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5736" y="1962001"/>
            <a:ext cx="42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30258" y="19620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Wright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6" name="Picture 15" descr="biparti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" y="2593344"/>
            <a:ext cx="1832064" cy="2431443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924242" y="2809843"/>
            <a:ext cx="2990154" cy="2101049"/>
            <a:chOff x="2042886" y="1717210"/>
            <a:chExt cx="4271649" cy="3001498"/>
          </a:xfrm>
        </p:grpSpPr>
        <p:sp>
          <p:nvSpPr>
            <p:cNvPr id="29" name="Rectangle 28"/>
            <p:cNvSpPr/>
            <p:nvPr/>
          </p:nvSpPr>
          <p:spPr>
            <a:xfrm>
              <a:off x="2057317" y="2207835"/>
              <a:ext cx="4257218" cy="2510873"/>
            </a:xfrm>
            <a:prstGeom prst="rect">
              <a:avLst/>
            </a:prstGeom>
            <a:solidFill>
              <a:srgbClr val="5266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95" y="2434567"/>
              <a:ext cx="3858710" cy="215430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42886" y="1717210"/>
              <a:ext cx="3718466" cy="501016"/>
            </a:xfrm>
            <a:prstGeom prst="rect">
              <a:avLst/>
            </a:prstGeom>
            <a:solidFill>
              <a:srgbClr val="0E1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Each processor in parallel</a:t>
              </a:r>
              <a:endParaRPr lang="en-US" b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Challenges in Analysis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7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Challenges in </a:t>
            </a:r>
            <a:r>
              <a:rPr lang="en-US" sz="4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05405" y="2201793"/>
            <a:ext cx="2210624" cy="630646"/>
            <a:chOff x="516129" y="2612620"/>
            <a:chExt cx="2210624" cy="630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05405" y="3128764"/>
            <a:ext cx="2210624" cy="630646"/>
            <a:chOff x="516129" y="3539591"/>
            <a:chExt cx="2210624" cy="63064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205405" y="4699135"/>
            <a:ext cx="2210624" cy="630646"/>
            <a:chOff x="516129" y="5109962"/>
            <a:chExt cx="2210624" cy="63064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86" y="4017022"/>
            <a:ext cx="63500" cy="4191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4873984" y="1735005"/>
            <a:ext cx="513019" cy="3979417"/>
            <a:chOff x="4467482" y="2298908"/>
            <a:chExt cx="513019" cy="3979417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4124301" y="1079215"/>
            <a:ext cx="20659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Shared Memory</a:t>
            </a: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16029" y="1955735"/>
            <a:ext cx="1531309" cy="536595"/>
            <a:chOff x="4445202" y="1691992"/>
            <a:chExt cx="1531309" cy="536595"/>
          </a:xfrm>
        </p:grpSpPr>
        <p:cxnSp>
          <p:nvCxnSpPr>
            <p:cNvPr id="72" name="Straight Arrow Connector 71"/>
            <p:cNvCxnSpPr>
              <a:stCxn id="52" idx="3"/>
              <a:endCxn id="63" idx="1"/>
            </p:cNvCxnSpPr>
            <p:nvPr/>
          </p:nvCxnSpPr>
          <p:spPr>
            <a:xfrm flipV="1">
              <a:off x="4445202" y="1691992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2" idx="3"/>
              <a:endCxn id="64" idx="1"/>
            </p:cNvCxnSpPr>
            <p:nvPr/>
          </p:nvCxnSpPr>
          <p:spPr>
            <a:xfrm>
              <a:off x="4445202" y="2217467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416029" y="3565520"/>
            <a:ext cx="1531309" cy="1872255"/>
            <a:chOff x="4445202" y="3301777"/>
            <a:chExt cx="1531309" cy="1872255"/>
          </a:xfrm>
        </p:grpSpPr>
        <p:cxnSp>
          <p:nvCxnSpPr>
            <p:cNvPr id="75" name="Straight Arrow Connector 74"/>
            <p:cNvCxnSpPr>
              <a:stCxn id="58" idx="3"/>
              <a:endCxn id="68" idx="1"/>
            </p:cNvCxnSpPr>
            <p:nvPr/>
          </p:nvCxnSpPr>
          <p:spPr>
            <a:xfrm flipV="1">
              <a:off x="4445202" y="3301777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58" idx="3"/>
              <a:endCxn id="66" idx="1"/>
            </p:cNvCxnSpPr>
            <p:nvPr/>
          </p:nvCxnSpPr>
          <p:spPr>
            <a:xfrm>
              <a:off x="4445202" y="4714809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3"/>
              <a:endCxn id="67" idx="1"/>
            </p:cNvCxnSpPr>
            <p:nvPr/>
          </p:nvCxnSpPr>
          <p:spPr>
            <a:xfrm flipV="1">
              <a:off x="4445202" y="4637436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3416029" y="2492330"/>
            <a:ext cx="1531309" cy="2945445"/>
            <a:chOff x="4445202" y="2228587"/>
            <a:chExt cx="1531309" cy="2945445"/>
          </a:xfrm>
        </p:grpSpPr>
        <p:cxnSp>
          <p:nvCxnSpPr>
            <p:cNvPr id="79" name="Straight Arrow Connector 78"/>
            <p:cNvCxnSpPr>
              <a:stCxn id="55" idx="3"/>
              <a:endCxn id="64" idx="1"/>
            </p:cNvCxnSpPr>
            <p:nvPr/>
          </p:nvCxnSpPr>
          <p:spPr>
            <a:xfrm flipV="1">
              <a:off x="4445202" y="2228587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5" idx="3"/>
              <a:endCxn id="68" idx="1"/>
            </p:cNvCxnSpPr>
            <p:nvPr/>
          </p:nvCxnSpPr>
          <p:spPr>
            <a:xfrm>
              <a:off x="4445202" y="3144438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5" idx="3"/>
              <a:endCxn id="66" idx="1"/>
            </p:cNvCxnSpPr>
            <p:nvPr/>
          </p:nvCxnSpPr>
          <p:spPr>
            <a:xfrm>
              <a:off x="4445202" y="3144438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5" idx="3"/>
              <a:endCxn id="65" idx="1"/>
            </p:cNvCxnSpPr>
            <p:nvPr/>
          </p:nvCxnSpPr>
          <p:spPr>
            <a:xfrm flipV="1">
              <a:off x="4445202" y="2765182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5498306" y="2736204"/>
            <a:ext cx="3535656" cy="1154162"/>
          </a:xfrm>
          <a:prstGeom prst="rect">
            <a:avLst/>
          </a:prstGeom>
          <a:solidFill>
            <a:srgbClr val="CECCFD">
              <a:alpha val="66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Issues:</a:t>
            </a: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1. updates can be </a:t>
            </a:r>
            <a:r>
              <a:rPr lang="en-US" sz="2300" dirty="0" smtClean="0">
                <a:latin typeface="Gill Sans Light"/>
                <a:cs typeface="Gill Sans Light"/>
              </a:rPr>
              <a:t>old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2</a:t>
            </a:r>
            <a:r>
              <a:rPr lang="en-US" sz="2300" dirty="0">
                <a:latin typeface="Gill Sans Light"/>
                <a:cs typeface="Gill Sans Light"/>
              </a:rPr>
              <a:t>. </a:t>
            </a:r>
            <a:r>
              <a:rPr lang="en-US" sz="2300" dirty="0" smtClean="0">
                <a:latin typeface="Gill Sans Light"/>
                <a:cs typeface="Gill Sans Light"/>
              </a:rPr>
              <a:t>results can overwritten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205405" y="5839304"/>
            <a:ext cx="7133340" cy="781569"/>
          </a:xfrm>
          <a:prstGeom prst="roundRect">
            <a:avLst>
              <a:gd name="adj" fmla="val 9379"/>
            </a:avLst>
          </a:prstGeom>
          <a:solidFill>
            <a:srgbClr val="0E1730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Incompatible with classic SGD analysis</a:t>
            </a:r>
          </a:p>
        </p:txBody>
      </p:sp>
    </p:spTree>
    <p:extLst>
      <p:ext uri="{BB962C8B-B14F-4D97-AF65-F5344CB8AC3E}">
        <p14:creationId xmlns:p14="http://schemas.microsoft.com/office/powerpoint/2010/main" val="126363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3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nalyze parallel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lgorithms?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20940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Main 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1665027"/>
            <a:ext cx="7130408" cy="8394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415" y="5662841"/>
            <a:ext cx="844372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-	Convergence is </a:t>
            </a:r>
            <a:r>
              <a:rPr lang="en-US" sz="2400" b="1" dirty="0" smtClean="0">
                <a:latin typeface="Gill Sans Light"/>
                <a:cs typeface="Gill Sans Light"/>
              </a:rPr>
              <a:t>invariant of allocation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Both algorithms reach to </a:t>
            </a:r>
            <a:r>
              <a:rPr lang="en-US" sz="2400" b="1" dirty="0" smtClean="0">
                <a:latin typeface="Gill Sans Light"/>
                <a:cs typeface="Gill Sans Light"/>
              </a:rPr>
              <a:t>same accuracy</a:t>
            </a:r>
            <a:r>
              <a:rPr lang="en-US" sz="2400" dirty="0" smtClean="0">
                <a:latin typeface="Gill Sans Light"/>
                <a:cs typeface="Gill Sans Light"/>
              </a:rPr>
              <a:t> after T iterations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Speedup is independent of </a:t>
            </a:r>
            <a:r>
              <a:rPr lang="en-US" sz="2400" dirty="0" err="1" smtClean="0">
                <a:latin typeface="Gill Sans Light"/>
                <a:cs typeface="Gill Sans Light"/>
              </a:rPr>
              <a:t>covergence</a:t>
            </a:r>
            <a:r>
              <a:rPr lang="en-US" sz="2400" dirty="0" smtClean="0">
                <a:latin typeface="Gill Sans Light"/>
                <a:cs typeface="Gill Sans Light"/>
              </a:rPr>
              <a:t> rate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4376"/>
            <a:ext cx="9144000" cy="44480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Example: Gradient Descent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3428520"/>
            <a:ext cx="1217595" cy="4448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Serial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558472"/>
            <a:ext cx="1217595" cy="444802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84" y="3125038"/>
            <a:ext cx="4760426" cy="100059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3" y="4461600"/>
            <a:ext cx="7606324" cy="8546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67725"/>
            <a:ext cx="9144000" cy="8417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578665"/>
            <a:ext cx="9167209" cy="84176"/>
          </a:xfrm>
          <a:prstGeom prst="rect">
            <a:avLst/>
          </a:prstGeom>
          <a:solidFill>
            <a:srgbClr val="CA265B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1971" y="5662841"/>
            <a:ext cx="9233451" cy="1236872"/>
          </a:xfrm>
          <a:prstGeom prst="rect">
            <a:avLst/>
          </a:prstGeom>
          <a:solidFill>
            <a:srgbClr val="137CF8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Not true for Parallel SGD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2083" y="3049177"/>
            <a:ext cx="9156083" cy="2613663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Embarrassingly Parallel O(#cores) speedup</a:t>
            </a:r>
          </a:p>
        </p:txBody>
      </p:sp>
    </p:spTree>
    <p:extLst>
      <p:ext uri="{BB962C8B-B14F-4D97-AF65-F5344CB8AC3E}">
        <p14:creationId xmlns:p14="http://schemas.microsoft.com/office/powerpoint/2010/main" val="20214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</a:t>
            </a:r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73959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3347551"/>
            <a:ext cx="9144000" cy="84087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Goal of a </a:t>
            </a:r>
            <a:r>
              <a:rPr lang="en-US" sz="3600" dirty="0" err="1" smtClean="0">
                <a:latin typeface="Gill Sans Light"/>
                <a:cs typeface="Gill Sans Light"/>
              </a:rPr>
              <a:t>Hogwild</a:t>
            </a:r>
            <a:r>
              <a:rPr lang="en-US" sz="3600" dirty="0" smtClean="0">
                <a:latin typeface="Gill Sans Light"/>
                <a:cs typeface="Gill Sans Light"/>
              </a:rPr>
              <a:t>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415" y="5807968"/>
            <a:ext cx="84437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Assumption:</a:t>
            </a:r>
            <a:r>
              <a:rPr lang="en-US" sz="20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random sampling of gradients yields a nearly optimal load balance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(if number of cores not too many)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80" y="4298723"/>
            <a:ext cx="89959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Prove that </a:t>
            </a:r>
            <a:r>
              <a:rPr lang="en-US" sz="2800" b="1" dirty="0">
                <a:latin typeface="Gill Sans Light"/>
                <a:cs typeface="Gill Sans Light"/>
              </a:rPr>
              <a:t>Parallel SGD</a:t>
            </a:r>
            <a:r>
              <a:rPr lang="en-US" sz="2800" dirty="0">
                <a:latin typeface="Gill Sans Light"/>
                <a:cs typeface="Gill Sans Light"/>
              </a:rPr>
              <a:t> and </a:t>
            </a:r>
            <a:r>
              <a:rPr lang="en-US" sz="2800" b="1" dirty="0">
                <a:latin typeface="Gill Sans Light"/>
                <a:cs typeface="Gill Sans Light"/>
              </a:rPr>
              <a:t>Serial SGD</a:t>
            </a:r>
            <a:r>
              <a:rPr lang="en-US" sz="2800" dirty="0"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latin typeface="Gill Sans Light"/>
                <a:cs typeface="Gill Sans Light"/>
              </a:rPr>
              <a:t>have similar convergence rates for given number of samples 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811"/>
            <a:ext cx="9144000" cy="8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5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990" y="1705297"/>
            <a:ext cx="8917049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-	[</a:t>
            </a:r>
            <a:r>
              <a:rPr lang="en-US" sz="2300" dirty="0" err="1" smtClean="0">
                <a:latin typeface="Gill Sans Light"/>
                <a:cs typeface="Gill Sans Light"/>
              </a:rPr>
              <a:t>Niu</a:t>
            </a:r>
            <a:r>
              <a:rPr lang="en-US" sz="2300" dirty="0">
                <a:latin typeface="Gill Sans Light"/>
                <a:cs typeface="Gill Sans Light"/>
              </a:rPr>
              <a:t>, </a:t>
            </a:r>
            <a:r>
              <a:rPr lang="en-US" sz="2300" dirty="0" err="1">
                <a:latin typeface="Gill Sans Light"/>
                <a:cs typeface="Gill Sans Light"/>
              </a:rPr>
              <a:t>Recht</a:t>
            </a:r>
            <a:r>
              <a:rPr lang="en-US" sz="2300" dirty="0">
                <a:latin typeface="Gill Sans Light"/>
                <a:cs typeface="Gill Sans Light"/>
              </a:rPr>
              <a:t>, Re, and Wright, </a:t>
            </a:r>
            <a:r>
              <a:rPr lang="en-US" sz="2300" dirty="0" smtClean="0">
                <a:latin typeface="Gill Sans Light"/>
                <a:cs typeface="Gill Sans Light"/>
              </a:rPr>
              <a:t>2011] the first analysis </a:t>
            </a:r>
            <a:r>
              <a:rPr lang="en-US" sz="2300" dirty="0">
                <a:latin typeface="Gill Sans Light"/>
                <a:cs typeface="Gill Sans Light"/>
              </a:rPr>
              <a:t>of </a:t>
            </a:r>
            <a:r>
              <a:rPr lang="en-US" sz="2300" dirty="0" err="1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! 	</a:t>
            </a:r>
            <a:r>
              <a:rPr lang="en-US" sz="2300" i="1" dirty="0" smtClean="0">
                <a:latin typeface="Gill Sans Light"/>
                <a:cs typeface="Gill Sans Light"/>
              </a:rPr>
              <a:t>Issues</a:t>
            </a:r>
            <a:r>
              <a:rPr lang="en-US" sz="2300" i="1" dirty="0">
                <a:latin typeface="Gill Sans Light"/>
                <a:cs typeface="Gill Sans Light"/>
              </a:rPr>
              <a:t>: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</a:t>
            </a: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- many impractical assumptions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</a:t>
            </a:r>
            <a:r>
              <a:rPr lang="en-US" sz="2300" b="1" i="1" dirty="0" smtClean="0">
                <a:latin typeface="Gill Sans Light"/>
                <a:cs typeface="Gill Sans Light"/>
              </a:rPr>
              <a:t>- simplified </a:t>
            </a:r>
            <a:r>
              <a:rPr lang="en-US" sz="2300" b="1" i="1" dirty="0">
                <a:latin typeface="Gill Sans Light"/>
                <a:cs typeface="Gill Sans Light"/>
              </a:rPr>
              <a:t>read/write </a:t>
            </a:r>
            <a:r>
              <a:rPr lang="en-US" sz="2300" b="1" i="1" dirty="0" smtClean="0">
                <a:latin typeface="Gill Sans Light"/>
                <a:cs typeface="Gill Sans Light"/>
              </a:rPr>
              <a:t>model</a:t>
            </a:r>
            <a:endParaRPr lang="en-US" sz="2300" b="1" i="1" dirty="0">
              <a:latin typeface="Gill Sans Light"/>
              <a:cs typeface="Gill Sans Light"/>
            </a:endParaRP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  [</a:t>
            </a:r>
            <a:r>
              <a:rPr lang="en-US" sz="2300" b="1" i="1" dirty="0">
                <a:latin typeface="Gill Sans Light"/>
                <a:cs typeface="Gill Sans Light"/>
              </a:rPr>
              <a:t>consistent reads, single coordinate updates, </a:t>
            </a:r>
            <a:r>
              <a:rPr lang="en-US" sz="2300" b="1" i="1" dirty="0" smtClean="0">
                <a:latin typeface="Gill Sans Light"/>
                <a:cs typeface="Gill Sans Light"/>
              </a:rPr>
              <a:t>…]</a:t>
            </a:r>
            <a:endParaRPr lang="en-US" sz="2300" b="1" i="1" dirty="0">
              <a:latin typeface="Gill Sans Light"/>
              <a:cs typeface="Gill Sans Light"/>
            </a:endParaRP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- lengthy derivations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b="1" dirty="0" smtClean="0">
                <a:latin typeface="Gill Sans Light"/>
                <a:cs typeface="Gill Sans Light"/>
              </a:rPr>
              <a:t>Many </a:t>
            </a:r>
            <a:r>
              <a:rPr lang="en-US" sz="2300" b="1" dirty="0" err="1" smtClean="0">
                <a:latin typeface="Gill Sans Light"/>
                <a:cs typeface="Gill Sans Light"/>
              </a:rPr>
              <a:t>Async</a:t>
            </a:r>
            <a:r>
              <a:rPr lang="en-US" sz="2300" b="1" dirty="0" smtClean="0">
                <a:latin typeface="Gill Sans Light"/>
                <a:cs typeface="Gill Sans Light"/>
              </a:rPr>
              <a:t>. </a:t>
            </a:r>
            <a:r>
              <a:rPr lang="en-US" sz="2300" b="1" dirty="0">
                <a:latin typeface="Gill Sans Light"/>
                <a:cs typeface="Gill Sans Light"/>
              </a:rPr>
              <a:t>algorithms </a:t>
            </a:r>
            <a:r>
              <a:rPr lang="en-US" sz="2300" b="1" dirty="0" smtClean="0">
                <a:latin typeface="Gill Sans Light"/>
                <a:cs typeface="Gill Sans Light"/>
              </a:rPr>
              <a:t>follow using </a:t>
            </a:r>
            <a:r>
              <a:rPr lang="en-US" sz="2300" b="1" dirty="0">
                <a:latin typeface="Gill Sans Light"/>
                <a:cs typeface="Gill Sans Light"/>
              </a:rPr>
              <a:t>similar assumptions, and/or analysis</a:t>
            </a:r>
            <a:r>
              <a:rPr lang="en-US" sz="2300" b="1" dirty="0" smtClean="0"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fr-FR" sz="2400" dirty="0" smtClean="0">
                <a:latin typeface="Gill Sans Light"/>
                <a:cs typeface="Gill Sans Light"/>
              </a:rPr>
              <a:t> [</a:t>
            </a:r>
            <a:r>
              <a:rPr lang="fr-FR" sz="2400" dirty="0" err="1">
                <a:latin typeface="Gill Sans Light"/>
                <a:cs typeface="Gill Sans Light"/>
              </a:rPr>
              <a:t>Duchi</a:t>
            </a:r>
            <a:r>
              <a:rPr lang="fr-FR" sz="2400" dirty="0">
                <a:latin typeface="Gill Sans Light"/>
                <a:cs typeface="Gill Sans Light"/>
              </a:rPr>
              <a:t> et al, 2011], [Liu et al, 2014, 2015], [</a:t>
            </a:r>
            <a:r>
              <a:rPr lang="fr-FR" sz="2400" dirty="0" err="1">
                <a:latin typeface="Gill Sans Light"/>
                <a:cs typeface="Gill Sans Light"/>
              </a:rPr>
              <a:t>Avron</a:t>
            </a:r>
            <a:r>
              <a:rPr lang="fr-FR" sz="2400" dirty="0">
                <a:latin typeface="Gill Sans Light"/>
                <a:cs typeface="Gill Sans Light"/>
              </a:rPr>
              <a:t> et al. 2014], </a:t>
            </a:r>
            <a:endParaRPr lang="fr-FR" sz="2400" dirty="0" smtClean="0">
              <a:latin typeface="Gill Sans Light"/>
              <a:cs typeface="Gill Sans Light"/>
            </a:endParaRPr>
          </a:p>
          <a:p>
            <a:pPr algn="ctr"/>
            <a:r>
              <a:rPr lang="fr-FR" sz="2400" dirty="0" smtClean="0">
                <a:latin typeface="Gill Sans Light"/>
                <a:cs typeface="Gill Sans Light"/>
              </a:rPr>
              <a:t>[</a:t>
            </a:r>
            <a:r>
              <a:rPr lang="fr-FR" sz="2400" dirty="0">
                <a:latin typeface="Gill Sans Light"/>
                <a:cs typeface="Gill Sans Light"/>
              </a:rPr>
              <a:t>De Sa et al, 2015]</a:t>
            </a:r>
            <a:r>
              <a:rPr lang="fr-FR" sz="2400" dirty="0" smtClean="0">
                <a:latin typeface="Gill Sans Light"/>
                <a:cs typeface="Gill Sans Light"/>
              </a:rPr>
              <a:t>, [</a:t>
            </a:r>
            <a:r>
              <a:rPr lang="fr-FR" sz="2400" dirty="0" err="1">
                <a:latin typeface="Gill Sans Light"/>
                <a:cs typeface="Gill Sans Light"/>
              </a:rPr>
              <a:t>Lian</a:t>
            </a:r>
            <a:r>
              <a:rPr lang="fr-FR" sz="2400" dirty="0">
                <a:latin typeface="Gill Sans Light"/>
                <a:cs typeface="Gill Sans Light"/>
              </a:rPr>
              <a:t> et al., 2015], [Peng et al., 2015]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5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Hogwild?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219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990" y="1705297"/>
            <a:ext cx="8917049" cy="3939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-	[</a:t>
            </a:r>
            <a:r>
              <a:rPr lang="en-US" sz="2300" dirty="0" err="1" smtClean="0">
                <a:latin typeface="Gill Sans Light"/>
                <a:cs typeface="Gill Sans Light"/>
              </a:rPr>
              <a:t>Niu</a:t>
            </a:r>
            <a:r>
              <a:rPr lang="en-US" sz="2300" dirty="0">
                <a:latin typeface="Gill Sans Light"/>
                <a:cs typeface="Gill Sans Light"/>
              </a:rPr>
              <a:t>, </a:t>
            </a:r>
            <a:r>
              <a:rPr lang="en-US" sz="2300" dirty="0" err="1">
                <a:latin typeface="Gill Sans Light"/>
                <a:cs typeface="Gill Sans Light"/>
              </a:rPr>
              <a:t>Recht</a:t>
            </a:r>
            <a:r>
              <a:rPr lang="en-US" sz="2300" dirty="0">
                <a:latin typeface="Gill Sans Light"/>
                <a:cs typeface="Gill Sans Light"/>
              </a:rPr>
              <a:t>, Re, and Wright, </a:t>
            </a:r>
            <a:r>
              <a:rPr lang="en-US" sz="2300" dirty="0" smtClean="0">
                <a:latin typeface="Gill Sans Light"/>
                <a:cs typeface="Gill Sans Light"/>
              </a:rPr>
              <a:t>2011] give </a:t>
            </a:r>
            <a:r>
              <a:rPr lang="en-US" sz="2300" dirty="0">
                <a:latin typeface="Gill Sans Light"/>
                <a:cs typeface="Gill Sans Light"/>
              </a:rPr>
              <a:t>the </a:t>
            </a:r>
            <a:r>
              <a:rPr lang="en-US" sz="2300" dirty="0" smtClean="0">
                <a:latin typeface="Gill Sans Light"/>
                <a:cs typeface="Gill Sans Light"/>
              </a:rPr>
              <a:t>first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convergence </a:t>
            </a:r>
            <a:r>
              <a:rPr lang="en-US" sz="2300" dirty="0">
                <a:latin typeface="Gill Sans Light"/>
                <a:cs typeface="Gill Sans Light"/>
              </a:rPr>
              <a:t>analysis of </a:t>
            </a:r>
            <a:r>
              <a:rPr lang="en-US" sz="2300" dirty="0" err="1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! 	</a:t>
            </a:r>
            <a:r>
              <a:rPr lang="en-US" sz="2300" b="1" dirty="0" smtClean="0">
                <a:latin typeface="Gill Sans Light"/>
                <a:cs typeface="Gill Sans Light"/>
              </a:rPr>
              <a:t>Issues</a:t>
            </a:r>
            <a:r>
              <a:rPr lang="en-US" sz="2300" b="1" dirty="0">
                <a:latin typeface="Gill Sans Light"/>
                <a:cs typeface="Gill Sans Light"/>
              </a:rPr>
              <a:t>: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(</a:t>
            </a:r>
            <a:r>
              <a:rPr lang="en-US" sz="2300" dirty="0">
                <a:latin typeface="Gill Sans Light"/>
                <a:cs typeface="Gill Sans Light"/>
              </a:rPr>
              <a:t>over) simplified read/write model.</a:t>
            </a:r>
            <a:r>
              <a:rPr lang="en-US" sz="2300" dirty="0" smtClean="0">
                <a:latin typeface="Gill Sans Light"/>
                <a:cs typeface="Gill Sans Light"/>
              </a:rPr>
              <a:t> 		  [</a:t>
            </a:r>
            <a:r>
              <a:rPr lang="en-US" sz="2300" dirty="0">
                <a:latin typeface="Gill Sans Light"/>
                <a:cs typeface="Gill Sans Light"/>
              </a:rPr>
              <a:t>consistent reads, single coordinate updates, </a:t>
            </a:r>
            <a:r>
              <a:rPr lang="en-US" sz="2300" dirty="0" err="1">
                <a:latin typeface="Gill Sans Light"/>
                <a:cs typeface="Gill Sans Light"/>
              </a:rPr>
              <a:t>etc</a:t>
            </a:r>
            <a:r>
              <a:rPr lang="en-US" sz="2300" dirty="0">
                <a:latin typeface="Gill Sans Light"/>
                <a:cs typeface="Gill Sans Light"/>
              </a:rPr>
              <a:t>]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lengthy derivations</a:t>
            </a:r>
          </a:p>
          <a:p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Several </a:t>
            </a:r>
            <a:r>
              <a:rPr lang="en-US" sz="2300" dirty="0" err="1">
                <a:latin typeface="Gill Sans Light"/>
                <a:cs typeface="Gill Sans Light"/>
              </a:rPr>
              <a:t>Async+lock-free</a:t>
            </a:r>
            <a:r>
              <a:rPr lang="en-US" sz="2300" dirty="0">
                <a:latin typeface="Gill Sans Light"/>
                <a:cs typeface="Gill Sans Light"/>
              </a:rPr>
              <a:t> algorithms follow </a:t>
            </a:r>
            <a:endParaRPr lang="en-US" sz="2300" dirty="0" smtClean="0">
              <a:latin typeface="Gill Sans Light"/>
              <a:cs typeface="Gill Sans Light"/>
            </a:endParaRPr>
          </a:p>
          <a:p>
            <a:r>
              <a:rPr lang="en-US" sz="2300" dirty="0" smtClean="0">
                <a:latin typeface="Gill Sans Light"/>
                <a:cs typeface="Gill Sans Light"/>
              </a:rPr>
              <a:t>    using </a:t>
            </a:r>
            <a:r>
              <a:rPr lang="en-US" sz="2300" dirty="0">
                <a:latin typeface="Gill Sans Light"/>
                <a:cs typeface="Gill Sans Light"/>
              </a:rPr>
              <a:t>similar assumptions, and/or analysis</a:t>
            </a:r>
            <a:r>
              <a:rPr lang="en-US" sz="2300" dirty="0" smtClean="0">
                <a:latin typeface="Gill Sans Light"/>
                <a:cs typeface="Gill Sans Light"/>
              </a:rPr>
              <a:t>:</a:t>
            </a:r>
            <a:endParaRPr lang="en-US" sz="2300" dirty="0">
              <a:latin typeface="Gill Sans Light"/>
              <a:cs typeface="Gill Sans Light"/>
            </a:endParaRPr>
          </a:p>
          <a:p>
            <a:r>
              <a:rPr lang="fr-FR" sz="2300" dirty="0" smtClean="0">
                <a:latin typeface="Gill Sans Light"/>
                <a:cs typeface="Gill Sans Light"/>
              </a:rPr>
              <a:t>	- </a:t>
            </a:r>
            <a:r>
              <a:rPr lang="fr-FR" sz="2000" dirty="0" smtClean="0">
                <a:latin typeface="Gill Sans Light"/>
                <a:cs typeface="Gill Sans Light"/>
              </a:rPr>
              <a:t>[</a:t>
            </a:r>
            <a:r>
              <a:rPr lang="fr-FR" sz="2000" dirty="0" err="1">
                <a:latin typeface="Gill Sans Light"/>
                <a:cs typeface="Gill Sans Light"/>
              </a:rPr>
              <a:t>Duchi</a:t>
            </a:r>
            <a:r>
              <a:rPr lang="fr-FR" sz="2000" dirty="0">
                <a:latin typeface="Gill Sans Light"/>
                <a:cs typeface="Gill Sans Light"/>
              </a:rPr>
              <a:t> et al, 2011], [Liu et al, 2014, 2015], [</a:t>
            </a:r>
            <a:r>
              <a:rPr lang="fr-FR" sz="2000" dirty="0" err="1">
                <a:latin typeface="Gill Sans Light"/>
                <a:cs typeface="Gill Sans Light"/>
              </a:rPr>
              <a:t>Avron</a:t>
            </a:r>
            <a:r>
              <a:rPr lang="fr-FR" sz="2000" dirty="0">
                <a:latin typeface="Gill Sans Light"/>
                <a:cs typeface="Gill Sans Light"/>
              </a:rPr>
              <a:t> et al. 2014], [De Sa et al, 2015], </a:t>
            </a:r>
            <a:r>
              <a:rPr lang="fr-FR" sz="2000" dirty="0" smtClean="0">
                <a:latin typeface="Gill Sans Light"/>
                <a:cs typeface="Gill Sans Light"/>
              </a:rPr>
              <a:t>	  [</a:t>
            </a:r>
            <a:r>
              <a:rPr lang="fr-FR" sz="2000" dirty="0" err="1">
                <a:latin typeface="Gill Sans Light"/>
                <a:cs typeface="Gill Sans Light"/>
              </a:rPr>
              <a:t>Lian</a:t>
            </a:r>
            <a:r>
              <a:rPr lang="fr-FR" sz="2000" dirty="0">
                <a:latin typeface="Gill Sans Light"/>
                <a:cs typeface="Gill Sans Light"/>
              </a:rPr>
              <a:t> et al., 2015], [Peng et al., 2015]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12975"/>
            <a:ext cx="9181480" cy="5286153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Gill Sans Light"/>
                <a:cs typeface="Gill Sans Light"/>
              </a:rPr>
              <a:t>General </a:t>
            </a:r>
            <a:r>
              <a:rPr lang="en-US" sz="4400" dirty="0" smtClean="0">
                <a:latin typeface="Gill Sans Light"/>
                <a:cs typeface="Gill Sans Light"/>
              </a:rPr>
              <a:t>Framework </a:t>
            </a:r>
            <a:r>
              <a:rPr lang="en-US" sz="4400" dirty="0">
                <a:latin typeface="Gill Sans Light"/>
                <a:cs typeface="Gill Sans Light"/>
              </a:rPr>
              <a:t>f</a:t>
            </a:r>
            <a:r>
              <a:rPr lang="en-US" sz="4400" dirty="0" smtClean="0">
                <a:latin typeface="Gill Sans Light"/>
                <a:cs typeface="Gill Sans Light"/>
              </a:rPr>
              <a:t>or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Asynchronous Lock-free Algorithms</a:t>
            </a:r>
            <a:r>
              <a:rPr lang="en-US" sz="4400" dirty="0">
                <a:latin typeface="Gill Sans Light"/>
                <a:cs typeface="Gill Sans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910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Analyzing Asynchronous Schemes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0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Noisy Lens 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740" y="1773949"/>
            <a:ext cx="9181480" cy="937760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082" y="4991638"/>
            <a:ext cx="82820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sz="1400" dirty="0">
                <a:latin typeface="Gill Sans Light"/>
                <a:cs typeface="Gill Sans Light"/>
              </a:rPr>
              <a:t>[Mania, Pan, </a:t>
            </a:r>
            <a:r>
              <a:rPr lang="en-US" sz="1400" b="1" dirty="0" smtClean="0">
                <a:latin typeface="Gill Sans Light"/>
                <a:cs typeface="Gill Sans Light"/>
              </a:rPr>
              <a:t>P</a:t>
            </a:r>
            <a:r>
              <a:rPr lang="en-US" sz="1400" dirty="0" smtClean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Recht</a:t>
            </a:r>
            <a:r>
              <a:rPr lang="en-US" sz="1400" dirty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Ramchandran</a:t>
            </a:r>
            <a:r>
              <a:rPr lang="en-US" sz="1400" dirty="0">
                <a:latin typeface="Gill Sans Light"/>
                <a:cs typeface="Gill Sans Light"/>
              </a:rPr>
              <a:t>, Jordan, 2015]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049344" y="5743091"/>
            <a:ext cx="815959" cy="98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6323104" y="5743091"/>
            <a:ext cx="773374" cy="1055126"/>
          </a:xfrm>
          <a:prstGeom prst="rect">
            <a:avLst/>
          </a:prstGeom>
        </p:spPr>
      </p:pic>
      <p:pic>
        <p:nvPicPr>
          <p:cNvPr id="18" name="Picture 17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4133427" y="5743091"/>
            <a:ext cx="815960" cy="1002504"/>
          </a:xfrm>
          <a:prstGeom prst="rect">
            <a:avLst/>
          </a:prstGeom>
        </p:spPr>
      </p:pic>
      <p:pic>
        <p:nvPicPr>
          <p:cNvPr id="19" name="Picture 18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5217511" y="5743091"/>
            <a:ext cx="837470" cy="1035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7915" t="-1" r="10217" b="44691"/>
          <a:stretch/>
        </p:blipFill>
        <p:spPr>
          <a:xfrm>
            <a:off x="1953529" y="5743091"/>
            <a:ext cx="827691" cy="9564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3094525" y="6106949"/>
            <a:ext cx="8282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Joint work with</a:t>
            </a:r>
            <a:endParaRPr lang="en-US" sz="14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922" y="3391375"/>
            <a:ext cx="8928992" cy="12618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36" y="3984473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1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0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59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4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58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Google’s deep nets can </a:t>
            </a:r>
            <a:r>
              <a:rPr lang="en-US" sz="3400" smtClean="0">
                <a:latin typeface="Gill Sans Light"/>
                <a:cs typeface="Gill Sans Light"/>
              </a:rPr>
              <a:t>take weeks to </a:t>
            </a:r>
            <a:r>
              <a:rPr lang="en-US" sz="3400" dirty="0" smtClean="0">
                <a:latin typeface="Gill Sans Light"/>
                <a:cs typeface="Gill Sans Light"/>
              </a:rPr>
              <a:t>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[Dean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7436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5145" y="5192753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1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167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5145" y="548015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4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84" y="4130566"/>
            <a:ext cx="6682840" cy="136671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algorithmic progress is captured by ``phantom” iterates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6" y="6194735"/>
            <a:ext cx="4978400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43453" y="4974407"/>
            <a:ext cx="6958039" cy="64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7260" y="5520135"/>
            <a:ext cx="8479875" cy="1200328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Questions: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Where does noise come from?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strong is it?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821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SGD:</a:t>
            </a:r>
          </a:p>
          <a:p>
            <a:pPr algn="ctr"/>
            <a:r>
              <a:rPr lang="en-US" sz="5400" i="1" dirty="0" smtClean="0">
                <a:latin typeface="Gill Sans Light"/>
                <a:cs typeface="Gill Sans Light"/>
              </a:rPr>
              <a:t>The </a:t>
            </a:r>
            <a:r>
              <a:rPr lang="en-US" sz="5400" i="1" dirty="0" err="1" smtClean="0">
                <a:latin typeface="Gill Sans Light"/>
                <a:cs typeface="Gill Sans Light"/>
              </a:rPr>
              <a:t>Über</a:t>
            </a:r>
            <a:r>
              <a:rPr lang="en-US" sz="5400" i="1" dirty="0">
                <a:latin typeface="Gill Sans Light"/>
                <a:cs typeface="Gill Sans Light"/>
              </a:rPr>
              <a:t>-algorithm</a:t>
            </a:r>
            <a:r>
              <a:rPr lang="en-US" sz="5400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53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55985" y="3850070"/>
            <a:ext cx="3011904" cy="2460986"/>
            <a:chOff x="5255985" y="3850070"/>
            <a:chExt cx="3011904" cy="2460986"/>
          </a:xfrm>
        </p:grpSpPr>
        <p:sp>
          <p:nvSpPr>
            <p:cNvPr id="69" name="Rectangle 68"/>
            <p:cNvSpPr/>
            <p:nvPr/>
          </p:nvSpPr>
          <p:spPr>
            <a:xfrm>
              <a:off x="5451442" y="3850070"/>
              <a:ext cx="2620991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err="1" smtClean="0">
                  <a:latin typeface="Gill Sans Light"/>
                  <a:cs typeface="Gill Sans Light"/>
                </a:rPr>
                <a:t>DeepNets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255985" y="5648956"/>
              <a:ext cx="3011904" cy="66210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latin typeface="Gill Sans Light"/>
                  <a:cs typeface="Gill Sans Light"/>
                </a:rPr>
                <a:t>Graph Clustering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255985" y="4698407"/>
              <a:ext cx="3011904" cy="66210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latin typeface="Gill Sans Light"/>
                  <a:cs typeface="Gill Sans Light"/>
                </a:rPr>
                <a:t>Spectral Analysis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4797" y="3474189"/>
            <a:ext cx="3429415" cy="3320250"/>
            <a:chOff x="329392" y="72598"/>
            <a:chExt cx="3429415" cy="3320250"/>
          </a:xfrm>
        </p:grpSpPr>
        <p:grpSp>
          <p:nvGrpSpPr>
            <p:cNvPr id="3" name="Group 2"/>
            <p:cNvGrpSpPr/>
            <p:nvPr/>
          </p:nvGrpSpPr>
          <p:grpSpPr>
            <a:xfrm>
              <a:off x="329392" y="783717"/>
              <a:ext cx="3429415" cy="2609131"/>
              <a:chOff x="32368" y="587526"/>
              <a:chExt cx="4021960" cy="2868505"/>
            </a:xfrm>
          </p:grpSpPr>
          <p:cxnSp>
            <p:nvCxnSpPr>
              <p:cNvPr id="27" name="Straight Arrow Connector 26"/>
              <p:cNvCxnSpPr>
                <a:stCxn id="32" idx="3"/>
                <a:endCxn id="9" idx="1"/>
              </p:cNvCxnSpPr>
              <p:nvPr/>
            </p:nvCxnSpPr>
            <p:spPr>
              <a:xfrm>
                <a:off x="455983" y="1322741"/>
                <a:ext cx="3069990" cy="1814804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973" y="587526"/>
                <a:ext cx="528355" cy="58747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530" y="1382532"/>
                <a:ext cx="528695" cy="51814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530" y="2110757"/>
                <a:ext cx="528695" cy="55828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/>
              <a:srcRect l="46935" b="7840"/>
              <a:stretch/>
            </p:blipFill>
            <p:spPr>
              <a:xfrm>
                <a:off x="3525973" y="2819058"/>
                <a:ext cx="528355" cy="63697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8" y="1125192"/>
                <a:ext cx="423615" cy="395097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368" y="1791485"/>
                <a:ext cx="427495" cy="398716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364" y="2352772"/>
                <a:ext cx="409620" cy="382043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48" name="Straight Arrow Connector 47"/>
              <p:cNvCxnSpPr>
                <a:stCxn id="32" idx="3"/>
                <a:endCxn id="4" idx="1"/>
              </p:cNvCxnSpPr>
              <p:nvPr/>
            </p:nvCxnSpPr>
            <p:spPr>
              <a:xfrm flipV="1">
                <a:off x="455983" y="881263"/>
                <a:ext cx="3069990" cy="441477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3"/>
                <a:endCxn id="5" idx="1"/>
              </p:cNvCxnSpPr>
              <p:nvPr/>
            </p:nvCxnSpPr>
            <p:spPr>
              <a:xfrm flipV="1">
                <a:off x="459863" y="1641605"/>
                <a:ext cx="3065666" cy="349238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6" idx="3"/>
                <a:endCxn id="9" idx="1"/>
              </p:cNvCxnSpPr>
              <p:nvPr/>
            </p:nvCxnSpPr>
            <p:spPr>
              <a:xfrm>
                <a:off x="459863" y="1990843"/>
                <a:ext cx="3066110" cy="1146702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7" idx="3"/>
                <a:endCxn id="8" idx="1"/>
              </p:cNvCxnSpPr>
              <p:nvPr/>
            </p:nvCxnSpPr>
            <p:spPr>
              <a:xfrm flipV="1">
                <a:off x="455983" y="2389899"/>
                <a:ext cx="3069547" cy="153895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7" idx="3"/>
                <a:endCxn id="4" idx="1"/>
              </p:cNvCxnSpPr>
              <p:nvPr/>
            </p:nvCxnSpPr>
            <p:spPr>
              <a:xfrm flipV="1">
                <a:off x="455983" y="881263"/>
                <a:ext cx="3069990" cy="1662531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5" idx="1"/>
                <a:endCxn id="47" idx="3"/>
              </p:cNvCxnSpPr>
              <p:nvPr/>
            </p:nvCxnSpPr>
            <p:spPr>
              <a:xfrm flipH="1">
                <a:off x="455983" y="1641605"/>
                <a:ext cx="3069547" cy="902189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9" idx="1"/>
                <a:endCxn id="32" idx="3"/>
              </p:cNvCxnSpPr>
              <p:nvPr/>
            </p:nvCxnSpPr>
            <p:spPr>
              <a:xfrm flipH="1" flipV="1">
                <a:off x="455983" y="1322741"/>
                <a:ext cx="3069990" cy="1814804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8" idx="1"/>
                <a:endCxn id="46" idx="3"/>
              </p:cNvCxnSpPr>
              <p:nvPr/>
            </p:nvCxnSpPr>
            <p:spPr>
              <a:xfrm flipH="1" flipV="1">
                <a:off x="459863" y="1990843"/>
                <a:ext cx="3065666" cy="399056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96578" y="72598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Matrix Completion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4797" y="46957"/>
            <a:ext cx="3249723" cy="3241735"/>
            <a:chOff x="4893695" y="36661"/>
            <a:chExt cx="3249723" cy="3241735"/>
          </a:xfrm>
        </p:grpSpPr>
        <p:grpSp>
          <p:nvGrpSpPr>
            <p:cNvPr id="45" name="Group 44"/>
            <p:cNvGrpSpPr/>
            <p:nvPr/>
          </p:nvGrpSpPr>
          <p:grpSpPr>
            <a:xfrm>
              <a:off x="4997895" y="1002943"/>
              <a:ext cx="3138892" cy="2275453"/>
              <a:chOff x="1082842" y="870479"/>
              <a:chExt cx="6456849" cy="4077075"/>
            </a:xfrm>
          </p:grpSpPr>
          <p:pic>
            <p:nvPicPr>
              <p:cNvPr id="53" name="Picture 52" descr="02-11.jpg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54" name="Picture 53" descr="1412613364603_wps_17_SANTA_MONICA_CA_AUGUST_04.jpg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81275" y="1503948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5" name="Picture 54" descr="sf-cat.jpg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2882" y="3526965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7" name="Picture 56" descr="716974.jpg"/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0863" y="2583448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8" name="Picture 57" descr="yFEyUdBQw9.jpg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5837040" y="870479"/>
                <a:ext cx="1110678" cy="1256632"/>
              </a:xfrm>
              <a:prstGeom prst="rect">
                <a:avLst/>
              </a:prstGeom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1082842" y="932448"/>
                <a:ext cx="6456849" cy="3951110"/>
              </a:xfrm>
              <a:prstGeom prst="line">
                <a:avLst/>
              </a:prstGeom>
              <a:ln w="76200" cmpd="sng">
                <a:solidFill>
                  <a:srgbClr val="5266F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6505768" y="2738525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4236" y="2727995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3331377" y="4074402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1418" y="3808386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4893695" y="36661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Classification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76464" y="77787"/>
            <a:ext cx="3734976" cy="2936720"/>
            <a:chOff x="59383" y="3713605"/>
            <a:chExt cx="3734976" cy="2936720"/>
          </a:xfrm>
        </p:grpSpPr>
        <p:grpSp>
          <p:nvGrpSpPr>
            <p:cNvPr id="20" name="Group 19"/>
            <p:cNvGrpSpPr/>
            <p:nvPr/>
          </p:nvGrpSpPr>
          <p:grpSpPr>
            <a:xfrm>
              <a:off x="59383" y="4556118"/>
              <a:ext cx="3734976" cy="2094207"/>
              <a:chOff x="328010" y="1328665"/>
              <a:chExt cx="6912094" cy="429358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28010" y="1328665"/>
                <a:ext cx="4568059" cy="893379"/>
                <a:chOff x="774700" y="1742652"/>
                <a:chExt cx="7594600" cy="1672896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742652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4" name="Rectangle 43"/>
                <p:cNvSpPr/>
                <p:nvPr/>
              </p:nvSpPr>
              <p:spPr>
                <a:xfrm>
                  <a:off x="1651000" y="1909067"/>
                  <a:ext cx="5842000" cy="137510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Why is it raining??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533211" y="2084459"/>
                <a:ext cx="4568059" cy="893379"/>
                <a:chOff x="774700" y="1944414"/>
                <a:chExt cx="7594600" cy="1672896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944414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2" name="Rectangle 41"/>
                <p:cNvSpPr/>
                <p:nvPr/>
              </p:nvSpPr>
              <p:spPr>
                <a:xfrm>
                  <a:off x="1651000" y="2110828"/>
                  <a:ext cx="5842000" cy="137510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I love the rain &lt;3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942645" y="2936802"/>
                <a:ext cx="4568059" cy="893379"/>
                <a:chOff x="774700" y="1944414"/>
                <a:chExt cx="7594600" cy="1672896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944414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0" name="Rectangle 39"/>
                <p:cNvSpPr/>
                <p:nvPr/>
              </p:nvSpPr>
              <p:spPr>
                <a:xfrm>
                  <a:off x="1651000" y="2110828"/>
                  <a:ext cx="5842000" cy="137510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&lt;3 this game #Go Warriors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672045" y="3834169"/>
                <a:ext cx="4568059" cy="893379"/>
                <a:chOff x="52601" y="2447722"/>
                <a:chExt cx="7594600" cy="1672896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601" y="2447722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37" name="Rectangle 36"/>
                <p:cNvSpPr/>
                <p:nvPr/>
              </p:nvSpPr>
              <p:spPr>
                <a:xfrm>
                  <a:off x="928899" y="2614137"/>
                  <a:ext cx="5842004" cy="13751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The Warriors Rock!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2075219" y="4728868"/>
                <a:ext cx="4568059" cy="893380"/>
                <a:chOff x="-1815931" y="726683"/>
                <a:chExt cx="7594600" cy="167289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815931" y="726683"/>
                  <a:ext cx="7594600" cy="1672898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-939631" y="893098"/>
                  <a:ext cx="5842001" cy="137510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Feel the Bern!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sp>
          <p:nvSpPr>
            <p:cNvPr id="74" name="Rectangle 73"/>
            <p:cNvSpPr/>
            <p:nvPr/>
          </p:nvSpPr>
          <p:spPr>
            <a:xfrm>
              <a:off x="212060" y="3713605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Topic Modeling</a:t>
              </a:r>
            </a:p>
          </p:txBody>
        </p:sp>
      </p:grpSp>
      <p:sp>
        <p:nvSpPr>
          <p:cNvPr id="66" name="Rectangle 65"/>
          <p:cNvSpPr/>
          <p:nvPr/>
        </p:nvSpPr>
        <p:spPr>
          <a:xfrm>
            <a:off x="0" y="1892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All Solved by</a:t>
            </a:r>
            <a:r>
              <a:rPr lang="en-US" sz="5000" dirty="0">
                <a:latin typeface="Gill Sans Light"/>
                <a:cs typeface="Gill Sans Light"/>
              </a:rPr>
              <a:t> </a:t>
            </a:r>
            <a:r>
              <a:rPr lang="en-US" sz="5000" dirty="0" smtClean="0">
                <a:latin typeface="Gill Sans Light"/>
                <a:cs typeface="Gill Sans Light"/>
              </a:rPr>
              <a:t>an </a:t>
            </a:r>
            <a:r>
              <a:rPr lang="en-US" sz="4800" i="1" dirty="0" err="1" smtClean="0">
                <a:latin typeface="Gill Sans Light"/>
                <a:cs typeface="Gill Sans Light"/>
              </a:rPr>
              <a:t>Über</a:t>
            </a:r>
            <a:r>
              <a:rPr lang="en-US" sz="4800" i="1" dirty="0" smtClean="0">
                <a:latin typeface="Gill Sans Light"/>
                <a:cs typeface="Gill Sans Light"/>
              </a:rPr>
              <a:t>-algorithm</a:t>
            </a:r>
            <a:r>
              <a:rPr lang="en-US" sz="4800" dirty="0" smtClean="0">
                <a:latin typeface="Gill Sans Light"/>
                <a:cs typeface="Gill Sans Light"/>
              </a:rPr>
              <a:t> </a:t>
            </a:r>
            <a:endParaRPr lang="en-US" sz="4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9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 Descent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48" y="1000285"/>
            <a:ext cx="2628900" cy="1257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388191"/>
            <a:ext cx="91440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  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Minimize losses</a:t>
            </a:r>
          </a:p>
          <a:p>
            <a:endParaRPr lang="en-US" sz="1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(‘50s, ‘60s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[Robbins, </a:t>
            </a:r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Monro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1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Widrow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Hoff]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a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point + locally optimize.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24840" y="2028509"/>
            <a:ext cx="2675082" cy="618123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loss for data point </a:t>
            </a:r>
            <a:r>
              <a:rPr lang="en-US" sz="2500" dirty="0" err="1" smtClean="0">
                <a:latin typeface="Gill Sans Light"/>
                <a:cs typeface="Gill Sans Light"/>
              </a:rPr>
              <a:t>i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" name="Curved Connector 5"/>
          <p:cNvCxnSpPr>
            <a:stCxn id="12" idx="1"/>
          </p:cNvCxnSpPr>
          <p:nvPr/>
        </p:nvCxnSpPr>
        <p:spPr>
          <a:xfrm rot="10800000">
            <a:off x="5187460" y="1868489"/>
            <a:ext cx="437381" cy="46908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4604243"/>
            <a:ext cx="9144000" cy="747856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Gill Sans Light"/>
                <a:cs typeface="Gill Sans Light"/>
              </a:rPr>
              <a:t>SGD</a:t>
            </a:r>
            <a:r>
              <a:rPr lang="en-US" sz="3000" i="1" dirty="0" smtClean="0">
                <a:latin typeface="Gill Sans Light"/>
                <a:cs typeface="Gill Sans Light"/>
              </a:rPr>
              <a:t>:</a:t>
            </a:r>
            <a:r>
              <a:rPr lang="en-US" sz="3000" i="1" dirty="0">
                <a:latin typeface="Gill Sans Light"/>
                <a:cs typeface="Gill Sans Light"/>
              </a:rPr>
              <a:t>  </a:t>
            </a:r>
            <a:r>
              <a:rPr lang="en-US" sz="3000" dirty="0" smtClean="0">
                <a:latin typeface="Gill Sans Light"/>
                <a:cs typeface="Gill Sans Light"/>
              </a:rPr>
              <a:t>An </a:t>
            </a:r>
            <a:r>
              <a:rPr lang="en-US" sz="3200" i="1" dirty="0" err="1">
                <a:latin typeface="Gill Sans Light"/>
                <a:cs typeface="Gill Sans Light"/>
              </a:rPr>
              <a:t>Über</a:t>
            </a:r>
            <a:r>
              <a:rPr lang="en-US" sz="3000" dirty="0" smtClean="0">
                <a:latin typeface="Gill Sans Light"/>
                <a:cs typeface="Gill Sans Light"/>
              </a:rPr>
              <a:t>-algorithm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605156"/>
            <a:ext cx="62179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1396</Words>
  <Application>Microsoft Macintosh PowerPoint</Application>
  <PresentationFormat>On-screen Show (4:3)</PresentationFormat>
  <Paragraphs>550</Paragraphs>
  <Slides>42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Overview</vt:lpstr>
      <vt:lpstr>PowerPoint Presentation</vt:lpstr>
      <vt:lpstr>PowerPoint Presentation</vt:lpstr>
      <vt:lpstr>Solvability ≠ Scalability</vt:lpstr>
      <vt:lpstr>Performance Trade-off</vt:lpstr>
      <vt:lpstr>PowerPoint Presentation</vt:lpstr>
      <vt:lpstr>PowerPoint Presentation</vt:lpstr>
      <vt:lpstr>Stochastic Gradient Descent</vt:lpstr>
      <vt:lpstr>SGD: the Über-algorithm</vt:lpstr>
      <vt:lpstr>SGD: the Über-algorithm</vt:lpstr>
      <vt:lpstr>SGD: the Über-algorithm</vt:lpstr>
      <vt:lpstr>SGD: the Über-algorithm</vt:lpstr>
      <vt:lpstr>PowerPoint Presentation</vt:lpstr>
      <vt:lpstr>PowerPoint Presentation</vt:lpstr>
      <vt:lpstr>Platforms</vt:lpstr>
      <vt:lpstr>Today</vt:lpstr>
      <vt:lpstr>PowerPoint Presentation</vt:lpstr>
      <vt:lpstr>SGD on sparse functions</vt:lpstr>
      <vt:lpstr>PowerPoint Presentation</vt:lpstr>
      <vt:lpstr>PowerPoint Presentation</vt:lpstr>
      <vt:lpstr>PowerPoint Presentation</vt:lpstr>
      <vt:lpstr>Prior (2011) Work</vt:lpstr>
      <vt:lpstr>A case against Synchronization</vt:lpstr>
      <vt:lpstr>HOGWILD! 2011</vt:lpstr>
      <vt:lpstr>PowerPoint Presentation</vt:lpstr>
      <vt:lpstr>Challenges in Hogwild!</vt:lpstr>
      <vt:lpstr>How to analyze parallel algorithms?</vt:lpstr>
      <vt:lpstr>How to Analyze Hogwild?</vt:lpstr>
      <vt:lpstr>PowerPoint Presentation</vt:lpstr>
      <vt:lpstr>How to Analyze?</vt:lpstr>
      <vt:lpstr>PowerPoint Presentation</vt:lpstr>
      <vt:lpstr>A Noisy Lens  for Asynchronous Algorithms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1723</cp:revision>
  <cp:lastPrinted>2015-02-25T04:53:56Z</cp:lastPrinted>
  <dcterms:created xsi:type="dcterms:W3CDTF">2015-02-09T20:18:11Z</dcterms:created>
  <dcterms:modified xsi:type="dcterms:W3CDTF">2016-10-29T14:00:04Z</dcterms:modified>
</cp:coreProperties>
</file>